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1187768"/>
            <a:ext cx="7415927" cy="3193971"/>
          </a:xfrm>
          <a:prstGeom prst="rect">
            <a:avLst/>
          </a:prstGeom>
          <a:noFill/>
          <a:ln/>
        </p:spPr>
        <p:txBody>
          <a:bodyPr wrap="square" rtlCol="0" anchor="t"/>
          <a:lstStyle/>
          <a:p>
            <a:pPr indent="0" marL="0">
              <a:lnSpc>
                <a:spcPts val="8384"/>
              </a:lnSpc>
              <a:buNone/>
            </a:pPr>
            <a:r>
              <a:rPr lang="en-US" sz="6707" dirty="0">
                <a:solidFill>
                  <a:srgbClr val="60A9FF"/>
                </a:solidFill>
                <a:latin typeface="Roboto Slab" pitchFamily="34" charset="0"/>
                <a:ea typeface="Roboto Slab" pitchFamily="34" charset="-122"/>
                <a:cs typeface="Roboto Slab" pitchFamily="34" charset="-120"/>
              </a:rPr>
              <a:t>Introducción a los tipos de datos en tablas SQL</a:t>
            </a:r>
            <a:endParaRPr lang="en-US" sz="6707" dirty="0"/>
          </a:p>
        </p:txBody>
      </p:sp>
      <p:sp>
        <p:nvSpPr>
          <p:cNvPr id="6" name="Text 3"/>
          <p:cNvSpPr/>
          <p:nvPr/>
        </p:nvSpPr>
        <p:spPr>
          <a:xfrm>
            <a:off x="6350437" y="4752023"/>
            <a:ext cx="7415927" cy="1580198"/>
          </a:xfrm>
          <a:prstGeom prst="rect">
            <a:avLst/>
          </a:prstGeom>
          <a:noFill/>
          <a:ln/>
        </p:spPr>
        <p:txBody>
          <a:bodyPr wrap="square" rtlCol="0" anchor="t"/>
          <a:lstStyle/>
          <a:p>
            <a:pPr indent="0" marL="0">
              <a:lnSpc>
                <a:spcPts val="3110"/>
              </a:lnSpc>
              <a:buNone/>
            </a:pPr>
            <a:r>
              <a:rPr lang="en-US" sz="1944" dirty="0">
                <a:solidFill>
                  <a:srgbClr val="D6E5EF"/>
                </a:solidFill>
                <a:latin typeface="Roboto" pitchFamily="34" charset="0"/>
                <a:ea typeface="Roboto" pitchFamily="34" charset="-122"/>
                <a:cs typeface="Roboto" pitchFamily="34" charset="-120"/>
              </a:rPr>
              <a:t>Los tipos de datos en SQL definen el formato de los valores que se almacenan en las columnas de una tabla. Cada columna debe tener un tipo de dato específico que determina qué tipo de información puede contener.</a:t>
            </a:r>
            <a:endParaRPr lang="en-US" sz="1944" dirty="0"/>
          </a:p>
        </p:txBody>
      </p:sp>
      <p:sp>
        <p:nvSpPr>
          <p:cNvPr id="7" name="Shape 4"/>
          <p:cNvSpPr/>
          <p:nvPr/>
        </p:nvSpPr>
        <p:spPr>
          <a:xfrm>
            <a:off x="6350437" y="6628328"/>
            <a:ext cx="394930" cy="394930"/>
          </a:xfrm>
          <a:prstGeom prst="roundRect">
            <a:avLst>
              <a:gd name="adj" fmla="val 23151155"/>
            </a:avLst>
          </a:prstGeom>
          <a:solidFill>
            <a:srgbClr val="F23EE5"/>
          </a:solidFill>
          <a:ln w="7620">
            <a:solidFill>
              <a:srgbClr val="FFFFFF"/>
            </a:solidFill>
            <a:prstDash val="solid"/>
          </a:ln>
        </p:spPr>
      </p:sp>
      <p:sp>
        <p:nvSpPr>
          <p:cNvPr id="8" name="Text 5"/>
          <p:cNvSpPr/>
          <p:nvPr/>
        </p:nvSpPr>
        <p:spPr>
          <a:xfrm>
            <a:off x="6493550" y="6777038"/>
            <a:ext cx="108704" cy="97512"/>
          </a:xfrm>
          <a:prstGeom prst="rect">
            <a:avLst/>
          </a:prstGeom>
          <a:noFill/>
          <a:ln/>
        </p:spPr>
        <p:txBody>
          <a:bodyPr wrap="none" rtlCol="0" anchor="t"/>
          <a:lstStyle/>
          <a:p>
            <a:pPr algn="ctr" indent="0" marL="0">
              <a:lnSpc>
                <a:spcPts val="768"/>
              </a:lnSpc>
              <a:buNone/>
            </a:pPr>
            <a:r>
              <a:rPr lang="en-US" sz="768" dirty="0">
                <a:solidFill>
                  <a:srgbClr val="3C3838"/>
                </a:solidFill>
                <a:latin typeface="Roboto" pitchFamily="34" charset="0"/>
                <a:ea typeface="Roboto" pitchFamily="34" charset="-122"/>
                <a:cs typeface="Roboto" pitchFamily="34" charset="-120"/>
              </a:rPr>
              <a:t>EF</a:t>
            </a:r>
            <a:endParaRPr lang="en-US" sz="768" dirty="0"/>
          </a:p>
        </p:txBody>
      </p:sp>
      <p:sp>
        <p:nvSpPr>
          <p:cNvPr id="9" name="Text 6"/>
          <p:cNvSpPr/>
          <p:nvPr/>
        </p:nvSpPr>
        <p:spPr>
          <a:xfrm>
            <a:off x="6868716" y="6609874"/>
            <a:ext cx="2989540" cy="431959"/>
          </a:xfrm>
          <a:prstGeom prst="rect">
            <a:avLst/>
          </a:prstGeom>
          <a:noFill/>
          <a:ln/>
        </p:spPr>
        <p:txBody>
          <a:bodyPr wrap="none" rtlCol="0" anchor="t"/>
          <a:lstStyle/>
          <a:p>
            <a:pPr algn="l" indent="0" marL="0">
              <a:lnSpc>
                <a:spcPts val="3402"/>
              </a:lnSpc>
              <a:buNone/>
            </a:pPr>
            <a:r>
              <a:rPr lang="en-US" sz="2430" b="1" dirty="0">
                <a:solidFill>
                  <a:srgbClr val="D6E5EF"/>
                </a:solidFill>
                <a:latin typeface="Roboto" pitchFamily="34" charset="0"/>
                <a:ea typeface="Roboto" pitchFamily="34" charset="-122"/>
                <a:cs typeface="Roboto" pitchFamily="34" charset="-120"/>
              </a:rPr>
              <a:t>by Enrique Fernandez</a:t>
            </a:r>
            <a:endParaRPr lang="en-US" sz="243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r>
          <p:cNvPicPr>
            <a:picLocks noChangeAspect="1"/>
          </p:cNvPicPr>
          <p:nvPr/>
        </p:nvPicPr>
        <p:blipFill>
          <a:blip r:embed="rId1"/>
          <a:stretch>
            <a:fillRect/>
          </a:stretch>
        </p:blipFill>
        <p:spPr>
          <a:xfrm>
            <a:off x="0" y="0"/>
            <a:ext cx="14630400" cy="2487216"/>
          </a:xfrm>
          <a:prstGeom prst="rect">
            <a:avLst/>
          </a:prstGeom>
        </p:spPr>
      </p:pic>
      <p:sp>
        <p:nvSpPr>
          <p:cNvPr id="5" name="Text 2"/>
          <p:cNvSpPr/>
          <p:nvPr/>
        </p:nvSpPr>
        <p:spPr>
          <a:xfrm>
            <a:off x="1880473" y="3034665"/>
            <a:ext cx="5994440" cy="621744"/>
          </a:xfrm>
          <a:prstGeom prst="rect">
            <a:avLst/>
          </a:prstGeom>
          <a:noFill/>
          <a:ln/>
        </p:spPr>
        <p:txBody>
          <a:bodyPr wrap="none" rtlCol="0" anchor="t"/>
          <a:lstStyle/>
          <a:p>
            <a:pPr indent="0" marL="0">
              <a:lnSpc>
                <a:spcPts val="4896"/>
              </a:lnSpc>
              <a:buNone/>
            </a:pPr>
            <a:r>
              <a:rPr lang="en-US" sz="3917" dirty="0">
                <a:solidFill>
                  <a:srgbClr val="60A9FF"/>
                </a:solidFill>
                <a:latin typeface="Roboto Slab" pitchFamily="34" charset="0"/>
                <a:ea typeface="Roboto Slab" pitchFamily="34" charset="-122"/>
                <a:cs typeface="Roboto Slab" pitchFamily="34" charset="-120"/>
              </a:rPr>
              <a:t>Tipos de datos numéricos</a:t>
            </a:r>
            <a:endParaRPr lang="en-US" sz="3917" dirty="0"/>
          </a:p>
        </p:txBody>
      </p:sp>
      <p:sp>
        <p:nvSpPr>
          <p:cNvPr id="6" name="Shape 3"/>
          <p:cNvSpPr/>
          <p:nvPr/>
        </p:nvSpPr>
        <p:spPr>
          <a:xfrm>
            <a:off x="1880473" y="4178617"/>
            <a:ext cx="447675" cy="447675"/>
          </a:xfrm>
          <a:prstGeom prst="roundRect">
            <a:avLst>
              <a:gd name="adj" fmla="val 26669"/>
            </a:avLst>
          </a:prstGeom>
          <a:solidFill>
            <a:srgbClr val="12161D"/>
          </a:solidFill>
          <a:ln/>
        </p:spPr>
      </p:sp>
      <p:sp>
        <p:nvSpPr>
          <p:cNvPr id="7" name="Text 4"/>
          <p:cNvSpPr/>
          <p:nvPr/>
        </p:nvSpPr>
        <p:spPr>
          <a:xfrm>
            <a:off x="2042755" y="4253151"/>
            <a:ext cx="122992" cy="298490"/>
          </a:xfrm>
          <a:prstGeom prst="rect">
            <a:avLst/>
          </a:prstGeom>
          <a:noFill/>
          <a:ln/>
        </p:spPr>
        <p:txBody>
          <a:bodyPr wrap="none" rtlCol="0" anchor="t"/>
          <a:lstStyle/>
          <a:p>
            <a:pPr algn="ctr" indent="0" marL="0">
              <a:lnSpc>
                <a:spcPts val="2350"/>
              </a:lnSpc>
              <a:buNone/>
            </a:pPr>
            <a:r>
              <a:rPr lang="en-US" sz="2350" dirty="0">
                <a:solidFill>
                  <a:srgbClr val="60A9FF"/>
                </a:solidFill>
                <a:latin typeface="Roboto Slab" pitchFamily="34" charset="0"/>
                <a:ea typeface="Roboto Slab" pitchFamily="34" charset="-122"/>
                <a:cs typeface="Roboto Slab" pitchFamily="34" charset="-120"/>
              </a:rPr>
              <a:t>1</a:t>
            </a:r>
            <a:endParaRPr lang="en-US" sz="2350" dirty="0"/>
          </a:p>
        </p:txBody>
      </p:sp>
      <p:sp>
        <p:nvSpPr>
          <p:cNvPr id="8" name="Text 5"/>
          <p:cNvSpPr/>
          <p:nvPr/>
        </p:nvSpPr>
        <p:spPr>
          <a:xfrm>
            <a:off x="2527102" y="4178617"/>
            <a:ext cx="2487216" cy="310872"/>
          </a:xfrm>
          <a:prstGeom prst="rect">
            <a:avLst/>
          </a:prstGeom>
          <a:noFill/>
          <a:ln/>
        </p:spPr>
        <p:txBody>
          <a:bodyPr wrap="none" rtlCol="0" anchor="t"/>
          <a:lstStyle/>
          <a:p>
            <a:pPr indent="0" marL="0">
              <a:lnSpc>
                <a:spcPts val="2448"/>
              </a:lnSpc>
              <a:buNone/>
            </a:pPr>
            <a:r>
              <a:rPr lang="en-US" sz="1959" dirty="0">
                <a:solidFill>
                  <a:srgbClr val="60A9FF"/>
                </a:solidFill>
                <a:latin typeface="Roboto Slab" pitchFamily="34" charset="0"/>
                <a:ea typeface="Roboto Slab" pitchFamily="34" charset="-122"/>
                <a:cs typeface="Roboto Slab" pitchFamily="34" charset="-120"/>
              </a:rPr>
              <a:t>Entero (INT)</a:t>
            </a:r>
            <a:endParaRPr lang="en-US" sz="1959" dirty="0"/>
          </a:p>
        </p:txBody>
      </p:sp>
      <p:sp>
        <p:nvSpPr>
          <p:cNvPr id="9" name="Text 6"/>
          <p:cNvSpPr/>
          <p:nvPr/>
        </p:nvSpPr>
        <p:spPr>
          <a:xfrm>
            <a:off x="2527102" y="4608790"/>
            <a:ext cx="4688681" cy="954762"/>
          </a:xfrm>
          <a:prstGeom prst="rect">
            <a:avLst/>
          </a:prstGeom>
          <a:noFill/>
          <a:ln/>
        </p:spPr>
        <p:txBody>
          <a:bodyPr wrap="square" rtlCol="0" anchor="t"/>
          <a:lstStyle/>
          <a:p>
            <a:pPr indent="0" marL="0">
              <a:lnSpc>
                <a:spcPts val="2507"/>
              </a:lnSpc>
              <a:buNone/>
            </a:pPr>
            <a:r>
              <a:rPr lang="en-US" sz="1567" dirty="0">
                <a:solidFill>
                  <a:srgbClr val="D6E5EF"/>
                </a:solidFill>
                <a:latin typeface="Roboto" pitchFamily="34" charset="0"/>
                <a:ea typeface="Roboto" pitchFamily="34" charset="-122"/>
                <a:cs typeface="Roboto" pitchFamily="34" charset="-120"/>
              </a:rPr>
              <a:t>Números enteros sin decimales, ideales para representar cantidades discretas como edades, identificaciones o cantidades.</a:t>
            </a:r>
            <a:endParaRPr lang="en-US" sz="1567" dirty="0"/>
          </a:p>
        </p:txBody>
      </p:sp>
      <p:sp>
        <p:nvSpPr>
          <p:cNvPr id="10" name="Shape 7"/>
          <p:cNvSpPr/>
          <p:nvPr/>
        </p:nvSpPr>
        <p:spPr>
          <a:xfrm>
            <a:off x="7414736" y="4178617"/>
            <a:ext cx="447675" cy="447675"/>
          </a:xfrm>
          <a:prstGeom prst="roundRect">
            <a:avLst>
              <a:gd name="adj" fmla="val 26669"/>
            </a:avLst>
          </a:prstGeom>
          <a:solidFill>
            <a:srgbClr val="12161D"/>
          </a:solidFill>
          <a:ln/>
        </p:spPr>
      </p:sp>
      <p:sp>
        <p:nvSpPr>
          <p:cNvPr id="11" name="Text 8"/>
          <p:cNvSpPr/>
          <p:nvPr/>
        </p:nvSpPr>
        <p:spPr>
          <a:xfrm>
            <a:off x="7556183" y="4253151"/>
            <a:ext cx="164783" cy="298490"/>
          </a:xfrm>
          <a:prstGeom prst="rect">
            <a:avLst/>
          </a:prstGeom>
          <a:noFill/>
          <a:ln/>
        </p:spPr>
        <p:txBody>
          <a:bodyPr wrap="none" rtlCol="0" anchor="t"/>
          <a:lstStyle/>
          <a:p>
            <a:pPr algn="ctr" indent="0" marL="0">
              <a:lnSpc>
                <a:spcPts val="2350"/>
              </a:lnSpc>
              <a:buNone/>
            </a:pPr>
            <a:r>
              <a:rPr lang="en-US" sz="2350" dirty="0">
                <a:solidFill>
                  <a:srgbClr val="60A9FF"/>
                </a:solidFill>
                <a:latin typeface="Roboto Slab" pitchFamily="34" charset="0"/>
                <a:ea typeface="Roboto Slab" pitchFamily="34" charset="-122"/>
                <a:cs typeface="Roboto Slab" pitchFamily="34" charset="-120"/>
              </a:rPr>
              <a:t>2</a:t>
            </a:r>
            <a:endParaRPr lang="en-US" sz="2350" dirty="0"/>
          </a:p>
        </p:txBody>
      </p:sp>
      <p:sp>
        <p:nvSpPr>
          <p:cNvPr id="12" name="Text 9"/>
          <p:cNvSpPr/>
          <p:nvPr/>
        </p:nvSpPr>
        <p:spPr>
          <a:xfrm>
            <a:off x="8061365" y="4178617"/>
            <a:ext cx="2487216" cy="310872"/>
          </a:xfrm>
          <a:prstGeom prst="rect">
            <a:avLst/>
          </a:prstGeom>
          <a:noFill/>
          <a:ln/>
        </p:spPr>
        <p:txBody>
          <a:bodyPr wrap="none" rtlCol="0" anchor="t"/>
          <a:lstStyle/>
          <a:p>
            <a:pPr indent="0" marL="0">
              <a:lnSpc>
                <a:spcPts val="2448"/>
              </a:lnSpc>
              <a:buNone/>
            </a:pPr>
            <a:r>
              <a:rPr lang="en-US" sz="1959" dirty="0">
                <a:solidFill>
                  <a:srgbClr val="60A9FF"/>
                </a:solidFill>
                <a:latin typeface="Roboto Slab" pitchFamily="34" charset="0"/>
                <a:ea typeface="Roboto Slab" pitchFamily="34" charset="-122"/>
                <a:cs typeface="Roboto Slab" pitchFamily="34" charset="-120"/>
              </a:rPr>
              <a:t>Decimal (DECIMAL)</a:t>
            </a:r>
            <a:endParaRPr lang="en-US" sz="1959" dirty="0"/>
          </a:p>
        </p:txBody>
      </p:sp>
      <p:sp>
        <p:nvSpPr>
          <p:cNvPr id="13" name="Text 10"/>
          <p:cNvSpPr/>
          <p:nvPr/>
        </p:nvSpPr>
        <p:spPr>
          <a:xfrm>
            <a:off x="8061365" y="4608790"/>
            <a:ext cx="4688681" cy="636508"/>
          </a:xfrm>
          <a:prstGeom prst="rect">
            <a:avLst/>
          </a:prstGeom>
          <a:noFill/>
          <a:ln/>
        </p:spPr>
        <p:txBody>
          <a:bodyPr wrap="square" rtlCol="0" anchor="t"/>
          <a:lstStyle/>
          <a:p>
            <a:pPr indent="0" marL="0">
              <a:lnSpc>
                <a:spcPts val="2507"/>
              </a:lnSpc>
              <a:buNone/>
            </a:pPr>
            <a:r>
              <a:rPr lang="en-US" sz="1567" dirty="0">
                <a:solidFill>
                  <a:srgbClr val="D6E5EF"/>
                </a:solidFill>
                <a:latin typeface="Roboto" pitchFamily="34" charset="0"/>
                <a:ea typeface="Roboto" pitchFamily="34" charset="-122"/>
                <a:cs typeface="Roboto" pitchFamily="34" charset="-120"/>
              </a:rPr>
              <a:t>Números con decimales, útiles para representar valores monetarios, porcentajes o medidas precisas.</a:t>
            </a:r>
            <a:endParaRPr lang="en-US" sz="1567" dirty="0"/>
          </a:p>
        </p:txBody>
      </p:sp>
      <p:sp>
        <p:nvSpPr>
          <p:cNvPr id="14" name="Shape 11"/>
          <p:cNvSpPr/>
          <p:nvPr/>
        </p:nvSpPr>
        <p:spPr>
          <a:xfrm>
            <a:off x="1880473" y="5986343"/>
            <a:ext cx="447675" cy="447675"/>
          </a:xfrm>
          <a:prstGeom prst="roundRect">
            <a:avLst>
              <a:gd name="adj" fmla="val 26669"/>
            </a:avLst>
          </a:prstGeom>
          <a:solidFill>
            <a:srgbClr val="12161D"/>
          </a:solidFill>
          <a:ln/>
        </p:spPr>
      </p:sp>
      <p:sp>
        <p:nvSpPr>
          <p:cNvPr id="15" name="Text 12"/>
          <p:cNvSpPr/>
          <p:nvPr/>
        </p:nvSpPr>
        <p:spPr>
          <a:xfrm>
            <a:off x="2023705" y="6060877"/>
            <a:ext cx="161211" cy="298490"/>
          </a:xfrm>
          <a:prstGeom prst="rect">
            <a:avLst/>
          </a:prstGeom>
          <a:noFill/>
          <a:ln/>
        </p:spPr>
        <p:txBody>
          <a:bodyPr wrap="none" rtlCol="0" anchor="t"/>
          <a:lstStyle/>
          <a:p>
            <a:pPr algn="ctr" indent="0" marL="0">
              <a:lnSpc>
                <a:spcPts val="2350"/>
              </a:lnSpc>
              <a:buNone/>
            </a:pPr>
            <a:r>
              <a:rPr lang="en-US" sz="2350" dirty="0">
                <a:solidFill>
                  <a:srgbClr val="60A9FF"/>
                </a:solidFill>
                <a:latin typeface="Roboto Slab" pitchFamily="34" charset="0"/>
                <a:ea typeface="Roboto Slab" pitchFamily="34" charset="-122"/>
                <a:cs typeface="Roboto Slab" pitchFamily="34" charset="-120"/>
              </a:rPr>
              <a:t>3</a:t>
            </a:r>
            <a:endParaRPr lang="en-US" sz="2350" dirty="0"/>
          </a:p>
        </p:txBody>
      </p:sp>
      <p:sp>
        <p:nvSpPr>
          <p:cNvPr id="16" name="Text 13"/>
          <p:cNvSpPr/>
          <p:nvPr/>
        </p:nvSpPr>
        <p:spPr>
          <a:xfrm>
            <a:off x="2527102" y="5986343"/>
            <a:ext cx="3983474" cy="310872"/>
          </a:xfrm>
          <a:prstGeom prst="rect">
            <a:avLst/>
          </a:prstGeom>
          <a:noFill/>
          <a:ln/>
        </p:spPr>
        <p:txBody>
          <a:bodyPr wrap="none" rtlCol="0" anchor="t"/>
          <a:lstStyle/>
          <a:p>
            <a:pPr indent="0" marL="0">
              <a:lnSpc>
                <a:spcPts val="2448"/>
              </a:lnSpc>
              <a:buNone/>
            </a:pPr>
            <a:r>
              <a:rPr lang="en-US" sz="1959" dirty="0">
                <a:solidFill>
                  <a:srgbClr val="60A9FF"/>
                </a:solidFill>
                <a:latin typeface="Roboto Slab" pitchFamily="34" charset="0"/>
                <a:ea typeface="Roboto Slab" pitchFamily="34" charset="-122"/>
                <a:cs typeface="Roboto Slab" pitchFamily="34" charset="-120"/>
              </a:rPr>
              <a:t>Número de punto flotante (FLOAT)</a:t>
            </a:r>
            <a:endParaRPr lang="en-US" sz="1959" dirty="0"/>
          </a:p>
        </p:txBody>
      </p:sp>
      <p:sp>
        <p:nvSpPr>
          <p:cNvPr id="17" name="Text 14"/>
          <p:cNvSpPr/>
          <p:nvPr/>
        </p:nvSpPr>
        <p:spPr>
          <a:xfrm>
            <a:off x="2527102" y="6416516"/>
            <a:ext cx="4688681" cy="954762"/>
          </a:xfrm>
          <a:prstGeom prst="rect">
            <a:avLst/>
          </a:prstGeom>
          <a:noFill/>
          <a:ln/>
        </p:spPr>
        <p:txBody>
          <a:bodyPr wrap="square" rtlCol="0" anchor="t"/>
          <a:lstStyle/>
          <a:p>
            <a:pPr indent="0" marL="0">
              <a:lnSpc>
                <a:spcPts val="2507"/>
              </a:lnSpc>
              <a:buNone/>
            </a:pPr>
            <a:r>
              <a:rPr lang="en-US" sz="1567" dirty="0">
                <a:solidFill>
                  <a:srgbClr val="D6E5EF"/>
                </a:solidFill>
                <a:latin typeface="Roboto" pitchFamily="34" charset="0"/>
                <a:ea typeface="Roboto" pitchFamily="34" charset="-122"/>
                <a:cs typeface="Roboto" pitchFamily="34" charset="-120"/>
              </a:rPr>
              <a:t>Números con decimales, pero con una precisión limitada, adecuados para representar medidas o valores científicos.</a:t>
            </a:r>
            <a:endParaRPr lang="en-US" sz="1567" dirty="0"/>
          </a:p>
        </p:txBody>
      </p:sp>
      <p:sp>
        <p:nvSpPr>
          <p:cNvPr id="18" name="Shape 15"/>
          <p:cNvSpPr/>
          <p:nvPr/>
        </p:nvSpPr>
        <p:spPr>
          <a:xfrm>
            <a:off x="7414736" y="5986343"/>
            <a:ext cx="447675" cy="447675"/>
          </a:xfrm>
          <a:prstGeom prst="roundRect">
            <a:avLst>
              <a:gd name="adj" fmla="val 26669"/>
            </a:avLst>
          </a:prstGeom>
          <a:solidFill>
            <a:srgbClr val="12161D"/>
          </a:solidFill>
          <a:ln/>
        </p:spPr>
      </p:sp>
      <p:sp>
        <p:nvSpPr>
          <p:cNvPr id="19" name="Text 16"/>
          <p:cNvSpPr/>
          <p:nvPr/>
        </p:nvSpPr>
        <p:spPr>
          <a:xfrm>
            <a:off x="7552015" y="6060877"/>
            <a:ext cx="172998" cy="298490"/>
          </a:xfrm>
          <a:prstGeom prst="rect">
            <a:avLst/>
          </a:prstGeom>
          <a:noFill/>
          <a:ln/>
        </p:spPr>
        <p:txBody>
          <a:bodyPr wrap="none" rtlCol="0" anchor="t"/>
          <a:lstStyle/>
          <a:p>
            <a:pPr algn="ctr" indent="0" marL="0">
              <a:lnSpc>
                <a:spcPts val="2350"/>
              </a:lnSpc>
              <a:buNone/>
            </a:pPr>
            <a:r>
              <a:rPr lang="en-US" sz="2350" dirty="0">
                <a:solidFill>
                  <a:srgbClr val="60A9FF"/>
                </a:solidFill>
                <a:latin typeface="Roboto Slab" pitchFamily="34" charset="0"/>
                <a:ea typeface="Roboto Slab" pitchFamily="34" charset="-122"/>
                <a:cs typeface="Roboto Slab" pitchFamily="34" charset="-120"/>
              </a:rPr>
              <a:t>4</a:t>
            </a:r>
            <a:endParaRPr lang="en-US" sz="2350" dirty="0"/>
          </a:p>
        </p:txBody>
      </p:sp>
      <p:sp>
        <p:nvSpPr>
          <p:cNvPr id="20" name="Text 17"/>
          <p:cNvSpPr/>
          <p:nvPr/>
        </p:nvSpPr>
        <p:spPr>
          <a:xfrm>
            <a:off x="8061365" y="5986343"/>
            <a:ext cx="4688681" cy="621744"/>
          </a:xfrm>
          <a:prstGeom prst="rect">
            <a:avLst/>
          </a:prstGeom>
          <a:noFill/>
          <a:ln/>
        </p:spPr>
        <p:txBody>
          <a:bodyPr wrap="square" rtlCol="0" anchor="t"/>
          <a:lstStyle/>
          <a:p>
            <a:pPr indent="0" marL="0">
              <a:lnSpc>
                <a:spcPts val="2448"/>
              </a:lnSpc>
              <a:buNone/>
            </a:pPr>
            <a:r>
              <a:rPr lang="en-US" sz="1959" dirty="0">
                <a:solidFill>
                  <a:srgbClr val="60A9FF"/>
                </a:solidFill>
                <a:latin typeface="Roboto Slab" pitchFamily="34" charset="0"/>
                <a:ea typeface="Roboto Slab" pitchFamily="34" charset="-122"/>
                <a:cs typeface="Roboto Slab" pitchFamily="34" charset="-120"/>
              </a:rPr>
              <a:t>Número de punto flotante doble precisión (DOUBLE)</a:t>
            </a:r>
            <a:endParaRPr lang="en-US" sz="1959" dirty="0"/>
          </a:p>
        </p:txBody>
      </p:sp>
      <p:sp>
        <p:nvSpPr>
          <p:cNvPr id="21" name="Text 18"/>
          <p:cNvSpPr/>
          <p:nvPr/>
        </p:nvSpPr>
        <p:spPr>
          <a:xfrm>
            <a:off x="8061365" y="6727388"/>
            <a:ext cx="4688681" cy="954762"/>
          </a:xfrm>
          <a:prstGeom prst="rect">
            <a:avLst/>
          </a:prstGeom>
          <a:noFill/>
          <a:ln/>
        </p:spPr>
        <p:txBody>
          <a:bodyPr wrap="square" rtlCol="0" anchor="t"/>
          <a:lstStyle/>
          <a:p>
            <a:pPr indent="0" marL="0">
              <a:lnSpc>
                <a:spcPts val="2507"/>
              </a:lnSpc>
              <a:buNone/>
            </a:pPr>
            <a:r>
              <a:rPr lang="en-US" sz="1567" dirty="0">
                <a:solidFill>
                  <a:srgbClr val="D6E5EF"/>
                </a:solidFill>
                <a:latin typeface="Roboto" pitchFamily="34" charset="0"/>
                <a:ea typeface="Roboto" pitchFamily="34" charset="-122"/>
                <a:cs typeface="Roboto" pitchFamily="34" charset="-120"/>
              </a:rPr>
              <a:t>Números con decimales, con mayor precisión que FLOAT, apropiados para valores que requieren una gran exactitud.</a:t>
            </a:r>
            <a:endParaRPr lang="en-US" sz="1567"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864037" y="2203013"/>
            <a:ext cx="6616541" cy="771525"/>
          </a:xfrm>
          <a:prstGeom prst="rect">
            <a:avLst/>
          </a:prstGeom>
          <a:noFill/>
          <a:ln/>
        </p:spPr>
        <p:txBody>
          <a:bodyPr wrap="none" rtlCol="0" anchor="t"/>
          <a:lstStyle/>
          <a:p>
            <a:pPr indent="0" marL="0">
              <a:lnSpc>
                <a:spcPts val="6075"/>
              </a:lnSpc>
              <a:buNone/>
            </a:pPr>
            <a:r>
              <a:rPr lang="en-US" sz="4860" dirty="0">
                <a:solidFill>
                  <a:srgbClr val="60A9FF"/>
                </a:solidFill>
                <a:latin typeface="Roboto Slab" pitchFamily="34" charset="0"/>
                <a:ea typeface="Roboto Slab" pitchFamily="34" charset="-122"/>
                <a:cs typeface="Roboto Slab" pitchFamily="34" charset="-120"/>
              </a:rPr>
              <a:t>Tipos de datos de texto</a:t>
            </a:r>
            <a:endParaRPr lang="en-US" sz="4860" dirty="0"/>
          </a:p>
        </p:txBody>
      </p:sp>
      <p:sp>
        <p:nvSpPr>
          <p:cNvPr id="5" name="Text 3"/>
          <p:cNvSpPr/>
          <p:nvPr/>
        </p:nvSpPr>
        <p:spPr>
          <a:xfrm>
            <a:off x="864037" y="3591639"/>
            <a:ext cx="3086100" cy="385763"/>
          </a:xfrm>
          <a:prstGeom prst="rect">
            <a:avLst/>
          </a:prstGeom>
          <a:noFill/>
          <a:ln/>
        </p:spPr>
        <p:txBody>
          <a:bodyPr wrap="none" rtlCol="0" anchor="t"/>
          <a:lstStyle/>
          <a:p>
            <a:pPr indent="0" marL="0">
              <a:lnSpc>
                <a:spcPts val="3038"/>
              </a:lnSpc>
              <a:buNone/>
            </a:pPr>
            <a:r>
              <a:rPr lang="en-US" sz="2430" dirty="0">
                <a:solidFill>
                  <a:srgbClr val="60A9FF"/>
                </a:solidFill>
                <a:latin typeface="Roboto Slab" pitchFamily="34" charset="0"/>
                <a:ea typeface="Roboto Slab" pitchFamily="34" charset="-122"/>
                <a:cs typeface="Roboto Slab" pitchFamily="34" charset="-120"/>
              </a:rPr>
              <a:t>Carácter (CHAR)</a:t>
            </a:r>
            <a:endParaRPr lang="en-US" sz="2430" dirty="0"/>
          </a:p>
        </p:txBody>
      </p:sp>
      <p:sp>
        <p:nvSpPr>
          <p:cNvPr id="6" name="Text 4"/>
          <p:cNvSpPr/>
          <p:nvPr/>
        </p:nvSpPr>
        <p:spPr>
          <a:xfrm>
            <a:off x="864037" y="4224218"/>
            <a:ext cx="3898821" cy="1185148"/>
          </a:xfrm>
          <a:prstGeom prst="rect">
            <a:avLst/>
          </a:prstGeom>
          <a:noFill/>
          <a:ln/>
        </p:spPr>
        <p:txBody>
          <a:bodyPr wrap="square" rtlCol="0" anchor="t"/>
          <a:lstStyle/>
          <a:p>
            <a:pPr indent="0" marL="0">
              <a:lnSpc>
                <a:spcPts val="3110"/>
              </a:lnSpc>
              <a:buNone/>
            </a:pPr>
            <a:r>
              <a:rPr lang="en-US" sz="1944" dirty="0">
                <a:solidFill>
                  <a:srgbClr val="D6E5EF"/>
                </a:solidFill>
                <a:latin typeface="Roboto" pitchFamily="34" charset="0"/>
                <a:ea typeface="Roboto" pitchFamily="34" charset="-122"/>
                <a:cs typeface="Roboto" pitchFamily="34" charset="-120"/>
              </a:rPr>
              <a:t>Cadenas de texto de longitud fija, ideales para valores cortos como códigos postales o abreviaturas.</a:t>
            </a:r>
            <a:endParaRPr lang="en-US" sz="1944" dirty="0"/>
          </a:p>
        </p:txBody>
      </p:sp>
      <p:sp>
        <p:nvSpPr>
          <p:cNvPr id="7" name="Text 5"/>
          <p:cNvSpPr/>
          <p:nvPr/>
        </p:nvSpPr>
        <p:spPr>
          <a:xfrm>
            <a:off x="5372695" y="3591639"/>
            <a:ext cx="3086100" cy="385763"/>
          </a:xfrm>
          <a:prstGeom prst="rect">
            <a:avLst/>
          </a:prstGeom>
          <a:noFill/>
          <a:ln/>
        </p:spPr>
        <p:txBody>
          <a:bodyPr wrap="none" rtlCol="0" anchor="t"/>
          <a:lstStyle/>
          <a:p>
            <a:pPr indent="0" marL="0">
              <a:lnSpc>
                <a:spcPts val="3038"/>
              </a:lnSpc>
              <a:buNone/>
            </a:pPr>
            <a:r>
              <a:rPr lang="en-US" sz="2430" dirty="0">
                <a:solidFill>
                  <a:srgbClr val="60A9FF"/>
                </a:solidFill>
                <a:latin typeface="Roboto Slab" pitchFamily="34" charset="0"/>
                <a:ea typeface="Roboto Slab" pitchFamily="34" charset="-122"/>
                <a:cs typeface="Roboto Slab" pitchFamily="34" charset="-120"/>
              </a:rPr>
              <a:t>Texto (VARCHAR)</a:t>
            </a:r>
            <a:endParaRPr lang="en-US" sz="2430" dirty="0"/>
          </a:p>
        </p:txBody>
      </p:sp>
      <p:sp>
        <p:nvSpPr>
          <p:cNvPr id="8" name="Text 6"/>
          <p:cNvSpPr/>
          <p:nvPr/>
        </p:nvSpPr>
        <p:spPr>
          <a:xfrm>
            <a:off x="5372695" y="4224218"/>
            <a:ext cx="3898821" cy="1580198"/>
          </a:xfrm>
          <a:prstGeom prst="rect">
            <a:avLst/>
          </a:prstGeom>
          <a:noFill/>
          <a:ln/>
        </p:spPr>
        <p:txBody>
          <a:bodyPr wrap="square" rtlCol="0" anchor="t"/>
          <a:lstStyle/>
          <a:p>
            <a:pPr indent="0" marL="0">
              <a:lnSpc>
                <a:spcPts val="3110"/>
              </a:lnSpc>
              <a:buNone/>
            </a:pPr>
            <a:r>
              <a:rPr lang="en-US" sz="1944" dirty="0">
                <a:solidFill>
                  <a:srgbClr val="D6E5EF"/>
                </a:solidFill>
                <a:latin typeface="Roboto" pitchFamily="34" charset="0"/>
                <a:ea typeface="Roboto" pitchFamily="34" charset="-122"/>
                <a:cs typeface="Roboto" pitchFamily="34" charset="-120"/>
              </a:rPr>
              <a:t>Cadenas de texto de longitud variable, flexibles para almacenar textos largos como direcciones, descripciones o comentarios.</a:t>
            </a:r>
            <a:endParaRPr lang="en-US" sz="1944" dirty="0"/>
          </a:p>
        </p:txBody>
      </p:sp>
      <p:sp>
        <p:nvSpPr>
          <p:cNvPr id="9" name="Text 7"/>
          <p:cNvSpPr/>
          <p:nvPr/>
        </p:nvSpPr>
        <p:spPr>
          <a:xfrm>
            <a:off x="9881354" y="3591639"/>
            <a:ext cx="3086100" cy="385763"/>
          </a:xfrm>
          <a:prstGeom prst="rect">
            <a:avLst/>
          </a:prstGeom>
          <a:noFill/>
          <a:ln/>
        </p:spPr>
        <p:txBody>
          <a:bodyPr wrap="none" rtlCol="0" anchor="t"/>
          <a:lstStyle/>
          <a:p>
            <a:pPr indent="0" marL="0">
              <a:lnSpc>
                <a:spcPts val="3038"/>
              </a:lnSpc>
              <a:buNone/>
            </a:pPr>
            <a:r>
              <a:rPr lang="en-US" sz="2430" dirty="0">
                <a:solidFill>
                  <a:srgbClr val="60A9FF"/>
                </a:solidFill>
                <a:latin typeface="Roboto Slab" pitchFamily="34" charset="0"/>
                <a:ea typeface="Roboto Slab" pitchFamily="34" charset="-122"/>
                <a:cs typeface="Roboto Slab" pitchFamily="34" charset="-120"/>
              </a:rPr>
              <a:t>Texto largo (TEXT)</a:t>
            </a:r>
            <a:endParaRPr lang="en-US" sz="2430" dirty="0"/>
          </a:p>
        </p:txBody>
      </p:sp>
      <p:sp>
        <p:nvSpPr>
          <p:cNvPr id="10" name="Text 8"/>
          <p:cNvSpPr/>
          <p:nvPr/>
        </p:nvSpPr>
        <p:spPr>
          <a:xfrm>
            <a:off x="9881354" y="4224218"/>
            <a:ext cx="3898821" cy="1580198"/>
          </a:xfrm>
          <a:prstGeom prst="rect">
            <a:avLst/>
          </a:prstGeom>
          <a:noFill/>
          <a:ln/>
        </p:spPr>
        <p:txBody>
          <a:bodyPr wrap="square" rtlCol="0" anchor="t"/>
          <a:lstStyle/>
          <a:p>
            <a:pPr indent="0" marL="0">
              <a:lnSpc>
                <a:spcPts val="3110"/>
              </a:lnSpc>
              <a:buNone/>
            </a:pPr>
            <a:r>
              <a:rPr lang="en-US" sz="1944" dirty="0">
                <a:solidFill>
                  <a:srgbClr val="D6E5EF"/>
                </a:solidFill>
                <a:latin typeface="Roboto" pitchFamily="34" charset="0"/>
                <a:ea typeface="Roboto" pitchFamily="34" charset="-122"/>
                <a:cs typeface="Roboto" pitchFamily="34" charset="-120"/>
              </a:rPr>
              <a:t>Cadenas de texto de longitud variable, diseñadas para almacenar grandes cantidades de texto, como artículos o documentos completos.</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04837" y="911662"/>
            <a:ext cx="6136958" cy="540068"/>
          </a:xfrm>
          <a:prstGeom prst="rect">
            <a:avLst/>
          </a:prstGeom>
          <a:noFill/>
          <a:ln/>
        </p:spPr>
        <p:txBody>
          <a:bodyPr wrap="none" rtlCol="0" anchor="t"/>
          <a:lstStyle/>
          <a:p>
            <a:pPr indent="0" marL="0">
              <a:lnSpc>
                <a:spcPts val="4253"/>
              </a:lnSpc>
              <a:buNone/>
            </a:pPr>
            <a:r>
              <a:rPr lang="en-US" sz="3402" dirty="0">
                <a:solidFill>
                  <a:srgbClr val="60A9FF"/>
                </a:solidFill>
                <a:latin typeface="Roboto Slab" pitchFamily="34" charset="0"/>
                <a:ea typeface="Roboto Slab" pitchFamily="34" charset="-122"/>
                <a:cs typeface="Roboto Slab" pitchFamily="34" charset="-120"/>
              </a:rPr>
              <a:t>Tipos de datos de fecha y hora</a:t>
            </a:r>
            <a:endParaRPr lang="en-US" sz="3402" dirty="0"/>
          </a:p>
        </p:txBody>
      </p:sp>
      <p:sp>
        <p:nvSpPr>
          <p:cNvPr id="6" name="Shape 3"/>
          <p:cNvSpPr/>
          <p:nvPr/>
        </p:nvSpPr>
        <p:spPr>
          <a:xfrm>
            <a:off x="846773" y="1710928"/>
            <a:ext cx="34528" cy="5607010"/>
          </a:xfrm>
          <a:prstGeom prst="rect">
            <a:avLst/>
          </a:prstGeom>
          <a:solidFill>
            <a:srgbClr val="295689"/>
          </a:solidFill>
          <a:ln/>
        </p:spPr>
      </p:sp>
      <p:sp>
        <p:nvSpPr>
          <p:cNvPr id="7" name="Shape 4"/>
          <p:cNvSpPr/>
          <p:nvPr/>
        </p:nvSpPr>
        <p:spPr>
          <a:xfrm>
            <a:off x="1058406" y="2082284"/>
            <a:ext cx="604837" cy="34528"/>
          </a:xfrm>
          <a:prstGeom prst="rect">
            <a:avLst/>
          </a:prstGeom>
          <a:solidFill>
            <a:srgbClr val="295689"/>
          </a:solidFill>
          <a:ln/>
        </p:spPr>
      </p:sp>
      <p:sp>
        <p:nvSpPr>
          <p:cNvPr id="8" name="Shape 5"/>
          <p:cNvSpPr/>
          <p:nvPr/>
        </p:nvSpPr>
        <p:spPr>
          <a:xfrm>
            <a:off x="669667" y="1905238"/>
            <a:ext cx="388739" cy="388739"/>
          </a:xfrm>
          <a:prstGeom prst="roundRect">
            <a:avLst>
              <a:gd name="adj" fmla="val 26674"/>
            </a:avLst>
          </a:prstGeom>
          <a:solidFill>
            <a:srgbClr val="12161D"/>
          </a:solidFill>
          <a:ln/>
        </p:spPr>
      </p:sp>
      <p:sp>
        <p:nvSpPr>
          <p:cNvPr id="9" name="Text 6"/>
          <p:cNvSpPr/>
          <p:nvPr/>
        </p:nvSpPr>
        <p:spPr>
          <a:xfrm>
            <a:off x="810518" y="1970008"/>
            <a:ext cx="106918" cy="259199"/>
          </a:xfrm>
          <a:prstGeom prst="rect">
            <a:avLst/>
          </a:prstGeom>
          <a:noFill/>
          <a:ln/>
        </p:spPr>
        <p:txBody>
          <a:bodyPr wrap="none" rtlCol="0" anchor="t"/>
          <a:lstStyle/>
          <a:p>
            <a:pPr algn="ctr" indent="0" marL="0">
              <a:lnSpc>
                <a:spcPts val="2041"/>
              </a:lnSpc>
              <a:buNone/>
            </a:pPr>
            <a:r>
              <a:rPr lang="en-US" sz="2041" dirty="0">
                <a:solidFill>
                  <a:srgbClr val="60A9FF"/>
                </a:solidFill>
                <a:latin typeface="Roboto Slab" pitchFamily="34" charset="0"/>
                <a:ea typeface="Roboto Slab" pitchFamily="34" charset="-122"/>
                <a:cs typeface="Roboto Slab" pitchFamily="34" charset="-120"/>
              </a:rPr>
              <a:t>1</a:t>
            </a:r>
            <a:endParaRPr lang="en-US" sz="2041" dirty="0"/>
          </a:p>
        </p:txBody>
      </p:sp>
      <p:sp>
        <p:nvSpPr>
          <p:cNvPr id="10" name="Text 7"/>
          <p:cNvSpPr/>
          <p:nvPr/>
        </p:nvSpPr>
        <p:spPr>
          <a:xfrm>
            <a:off x="1814513" y="1883688"/>
            <a:ext cx="2160270"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Fecha (DATE)</a:t>
            </a:r>
            <a:endParaRPr lang="en-US" sz="1701" dirty="0"/>
          </a:p>
        </p:txBody>
      </p:sp>
      <p:sp>
        <p:nvSpPr>
          <p:cNvPr id="11" name="Text 8"/>
          <p:cNvSpPr/>
          <p:nvPr/>
        </p:nvSpPr>
        <p:spPr>
          <a:xfrm>
            <a:off x="1814513" y="2257187"/>
            <a:ext cx="6724650" cy="553164"/>
          </a:xfrm>
          <a:prstGeom prst="rect">
            <a:avLst/>
          </a:prstGeom>
          <a:noFill/>
          <a:ln/>
        </p:spPr>
        <p:txBody>
          <a:bodyPr wrap="squar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Almacena fechas en formato año-mes-día, ideal para almacenar cumpleaños, fechas de eventos o periodos de tiempo.</a:t>
            </a:r>
            <a:endParaRPr lang="en-US" sz="1361" dirty="0"/>
          </a:p>
        </p:txBody>
      </p:sp>
      <p:sp>
        <p:nvSpPr>
          <p:cNvPr id="12" name="Shape 9"/>
          <p:cNvSpPr/>
          <p:nvPr/>
        </p:nvSpPr>
        <p:spPr>
          <a:xfrm>
            <a:off x="1058406" y="3527227"/>
            <a:ext cx="604837" cy="34528"/>
          </a:xfrm>
          <a:prstGeom prst="rect">
            <a:avLst/>
          </a:prstGeom>
          <a:solidFill>
            <a:srgbClr val="295689"/>
          </a:solidFill>
          <a:ln/>
        </p:spPr>
      </p:sp>
      <p:sp>
        <p:nvSpPr>
          <p:cNvPr id="13" name="Shape 10"/>
          <p:cNvSpPr/>
          <p:nvPr/>
        </p:nvSpPr>
        <p:spPr>
          <a:xfrm>
            <a:off x="669667" y="3350181"/>
            <a:ext cx="388739" cy="388739"/>
          </a:xfrm>
          <a:prstGeom prst="roundRect">
            <a:avLst>
              <a:gd name="adj" fmla="val 26674"/>
            </a:avLst>
          </a:prstGeom>
          <a:solidFill>
            <a:srgbClr val="12161D"/>
          </a:solidFill>
          <a:ln/>
        </p:spPr>
      </p:sp>
      <p:sp>
        <p:nvSpPr>
          <p:cNvPr id="14" name="Text 11"/>
          <p:cNvSpPr/>
          <p:nvPr/>
        </p:nvSpPr>
        <p:spPr>
          <a:xfrm>
            <a:off x="792420" y="3414951"/>
            <a:ext cx="143232" cy="259199"/>
          </a:xfrm>
          <a:prstGeom prst="rect">
            <a:avLst/>
          </a:prstGeom>
          <a:noFill/>
          <a:ln/>
        </p:spPr>
        <p:txBody>
          <a:bodyPr wrap="none" rtlCol="0" anchor="t"/>
          <a:lstStyle/>
          <a:p>
            <a:pPr algn="ctr" indent="0" marL="0">
              <a:lnSpc>
                <a:spcPts val="2041"/>
              </a:lnSpc>
              <a:buNone/>
            </a:pPr>
            <a:r>
              <a:rPr lang="en-US" sz="2041" dirty="0">
                <a:solidFill>
                  <a:srgbClr val="60A9FF"/>
                </a:solidFill>
                <a:latin typeface="Roboto Slab" pitchFamily="34" charset="0"/>
                <a:ea typeface="Roboto Slab" pitchFamily="34" charset="-122"/>
                <a:cs typeface="Roboto Slab" pitchFamily="34" charset="-120"/>
              </a:rPr>
              <a:t>2</a:t>
            </a:r>
            <a:endParaRPr lang="en-US" sz="2041" dirty="0"/>
          </a:p>
        </p:txBody>
      </p:sp>
      <p:sp>
        <p:nvSpPr>
          <p:cNvPr id="15" name="Text 12"/>
          <p:cNvSpPr/>
          <p:nvPr/>
        </p:nvSpPr>
        <p:spPr>
          <a:xfrm>
            <a:off x="1814513" y="3328630"/>
            <a:ext cx="2160270"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Hora (TIME)</a:t>
            </a:r>
            <a:endParaRPr lang="en-US" sz="1701" dirty="0"/>
          </a:p>
        </p:txBody>
      </p:sp>
      <p:sp>
        <p:nvSpPr>
          <p:cNvPr id="16" name="Text 13"/>
          <p:cNvSpPr/>
          <p:nvPr/>
        </p:nvSpPr>
        <p:spPr>
          <a:xfrm>
            <a:off x="1814513" y="3702129"/>
            <a:ext cx="6724650" cy="553164"/>
          </a:xfrm>
          <a:prstGeom prst="rect">
            <a:avLst/>
          </a:prstGeom>
          <a:noFill/>
          <a:ln/>
        </p:spPr>
        <p:txBody>
          <a:bodyPr wrap="squar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Almacena horas en formato hora:minuto:segundo, útil para registrar eventos o periodos de tiempo específicos.</a:t>
            </a:r>
            <a:endParaRPr lang="en-US" sz="1361" dirty="0"/>
          </a:p>
        </p:txBody>
      </p:sp>
      <p:sp>
        <p:nvSpPr>
          <p:cNvPr id="17" name="Shape 14"/>
          <p:cNvSpPr/>
          <p:nvPr/>
        </p:nvSpPr>
        <p:spPr>
          <a:xfrm>
            <a:off x="1058406" y="4972169"/>
            <a:ext cx="604837" cy="34528"/>
          </a:xfrm>
          <a:prstGeom prst="rect">
            <a:avLst/>
          </a:prstGeom>
          <a:solidFill>
            <a:srgbClr val="295689"/>
          </a:solidFill>
          <a:ln/>
        </p:spPr>
      </p:sp>
      <p:sp>
        <p:nvSpPr>
          <p:cNvPr id="18" name="Shape 15"/>
          <p:cNvSpPr/>
          <p:nvPr/>
        </p:nvSpPr>
        <p:spPr>
          <a:xfrm>
            <a:off x="669667" y="4795123"/>
            <a:ext cx="388739" cy="388739"/>
          </a:xfrm>
          <a:prstGeom prst="roundRect">
            <a:avLst>
              <a:gd name="adj" fmla="val 26674"/>
            </a:avLst>
          </a:prstGeom>
          <a:solidFill>
            <a:srgbClr val="12161D"/>
          </a:solidFill>
          <a:ln/>
        </p:spPr>
      </p:sp>
      <p:sp>
        <p:nvSpPr>
          <p:cNvPr id="19" name="Text 16"/>
          <p:cNvSpPr/>
          <p:nvPr/>
        </p:nvSpPr>
        <p:spPr>
          <a:xfrm>
            <a:off x="793968" y="4859893"/>
            <a:ext cx="140018" cy="259199"/>
          </a:xfrm>
          <a:prstGeom prst="rect">
            <a:avLst/>
          </a:prstGeom>
          <a:noFill/>
          <a:ln/>
        </p:spPr>
        <p:txBody>
          <a:bodyPr wrap="none" rtlCol="0" anchor="t"/>
          <a:lstStyle/>
          <a:p>
            <a:pPr algn="ctr" indent="0" marL="0">
              <a:lnSpc>
                <a:spcPts val="2041"/>
              </a:lnSpc>
              <a:buNone/>
            </a:pPr>
            <a:r>
              <a:rPr lang="en-US" sz="2041" dirty="0">
                <a:solidFill>
                  <a:srgbClr val="60A9FF"/>
                </a:solidFill>
                <a:latin typeface="Roboto Slab" pitchFamily="34" charset="0"/>
                <a:ea typeface="Roboto Slab" pitchFamily="34" charset="-122"/>
                <a:cs typeface="Roboto Slab" pitchFamily="34" charset="-120"/>
              </a:rPr>
              <a:t>3</a:t>
            </a:r>
            <a:endParaRPr lang="en-US" sz="2041" dirty="0"/>
          </a:p>
        </p:txBody>
      </p:sp>
      <p:sp>
        <p:nvSpPr>
          <p:cNvPr id="20" name="Text 17"/>
          <p:cNvSpPr/>
          <p:nvPr/>
        </p:nvSpPr>
        <p:spPr>
          <a:xfrm>
            <a:off x="1814513" y="4773573"/>
            <a:ext cx="2627471"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Fecha y hora (DATETIME)</a:t>
            </a:r>
            <a:endParaRPr lang="en-US" sz="1701" dirty="0"/>
          </a:p>
        </p:txBody>
      </p:sp>
      <p:sp>
        <p:nvSpPr>
          <p:cNvPr id="21" name="Text 18"/>
          <p:cNvSpPr/>
          <p:nvPr/>
        </p:nvSpPr>
        <p:spPr>
          <a:xfrm>
            <a:off x="1814513" y="5147072"/>
            <a:ext cx="6724650" cy="553164"/>
          </a:xfrm>
          <a:prstGeom prst="rect">
            <a:avLst/>
          </a:prstGeom>
          <a:noFill/>
          <a:ln/>
        </p:spPr>
        <p:txBody>
          <a:bodyPr wrap="squar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Combina fecha y hora, ideal para registrar fechas y horas de eventos, como registros de actividad o actualizaciones de datos.</a:t>
            </a:r>
            <a:endParaRPr lang="en-US" sz="1361" dirty="0"/>
          </a:p>
        </p:txBody>
      </p:sp>
      <p:sp>
        <p:nvSpPr>
          <p:cNvPr id="22" name="Shape 19"/>
          <p:cNvSpPr/>
          <p:nvPr/>
        </p:nvSpPr>
        <p:spPr>
          <a:xfrm>
            <a:off x="1058406" y="6417112"/>
            <a:ext cx="604837" cy="34528"/>
          </a:xfrm>
          <a:prstGeom prst="rect">
            <a:avLst/>
          </a:prstGeom>
          <a:solidFill>
            <a:srgbClr val="295689"/>
          </a:solidFill>
          <a:ln/>
        </p:spPr>
      </p:sp>
      <p:sp>
        <p:nvSpPr>
          <p:cNvPr id="23" name="Shape 20"/>
          <p:cNvSpPr/>
          <p:nvPr/>
        </p:nvSpPr>
        <p:spPr>
          <a:xfrm>
            <a:off x="669667" y="6240066"/>
            <a:ext cx="388739" cy="388739"/>
          </a:xfrm>
          <a:prstGeom prst="roundRect">
            <a:avLst>
              <a:gd name="adj" fmla="val 26674"/>
            </a:avLst>
          </a:prstGeom>
          <a:solidFill>
            <a:srgbClr val="12161D"/>
          </a:solidFill>
          <a:ln/>
        </p:spPr>
      </p:sp>
      <p:sp>
        <p:nvSpPr>
          <p:cNvPr id="24" name="Text 21"/>
          <p:cNvSpPr/>
          <p:nvPr/>
        </p:nvSpPr>
        <p:spPr>
          <a:xfrm>
            <a:off x="788849" y="6304836"/>
            <a:ext cx="150257" cy="259199"/>
          </a:xfrm>
          <a:prstGeom prst="rect">
            <a:avLst/>
          </a:prstGeom>
          <a:noFill/>
          <a:ln/>
        </p:spPr>
        <p:txBody>
          <a:bodyPr wrap="none" rtlCol="0" anchor="t"/>
          <a:lstStyle/>
          <a:p>
            <a:pPr algn="ctr" indent="0" marL="0">
              <a:lnSpc>
                <a:spcPts val="2041"/>
              </a:lnSpc>
              <a:buNone/>
            </a:pPr>
            <a:r>
              <a:rPr lang="en-US" sz="2041" dirty="0">
                <a:solidFill>
                  <a:srgbClr val="60A9FF"/>
                </a:solidFill>
                <a:latin typeface="Roboto Slab" pitchFamily="34" charset="0"/>
                <a:ea typeface="Roboto Slab" pitchFamily="34" charset="-122"/>
                <a:cs typeface="Roboto Slab" pitchFamily="34" charset="-120"/>
              </a:rPr>
              <a:t>4</a:t>
            </a:r>
            <a:endParaRPr lang="en-US" sz="2041" dirty="0"/>
          </a:p>
        </p:txBody>
      </p:sp>
      <p:sp>
        <p:nvSpPr>
          <p:cNvPr id="25" name="Text 22"/>
          <p:cNvSpPr/>
          <p:nvPr/>
        </p:nvSpPr>
        <p:spPr>
          <a:xfrm>
            <a:off x="1814513" y="6218515"/>
            <a:ext cx="3254931"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Intervalo de tiempo (INTERVAL)</a:t>
            </a:r>
            <a:endParaRPr lang="en-US" sz="1701" dirty="0"/>
          </a:p>
        </p:txBody>
      </p:sp>
      <p:sp>
        <p:nvSpPr>
          <p:cNvPr id="26" name="Text 23"/>
          <p:cNvSpPr/>
          <p:nvPr/>
        </p:nvSpPr>
        <p:spPr>
          <a:xfrm>
            <a:off x="1814513" y="6592014"/>
            <a:ext cx="6724650" cy="553164"/>
          </a:xfrm>
          <a:prstGeom prst="rect">
            <a:avLst/>
          </a:prstGeom>
          <a:noFill/>
          <a:ln/>
        </p:spPr>
        <p:txBody>
          <a:bodyPr wrap="squar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Representa la duración de un período de tiempo, útil para almacenar información como la duración de un evento o la distancia entre dos fechas.</a:t>
            </a:r>
            <a:endParaRPr lang="en-US" sz="1361" dirty="0"/>
          </a:p>
        </p:txBody>
      </p:sp>
      <p:pic>
        <p:nvPicPr>
          <p:cNvPr id="2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2437567"/>
            <a:ext cx="7271623" cy="771525"/>
          </a:xfrm>
          <a:prstGeom prst="rect">
            <a:avLst/>
          </a:prstGeom>
          <a:noFill/>
          <a:ln/>
        </p:spPr>
        <p:txBody>
          <a:bodyPr wrap="none" rtlCol="0" anchor="t"/>
          <a:lstStyle/>
          <a:p>
            <a:pPr indent="0" marL="0">
              <a:lnSpc>
                <a:spcPts val="6075"/>
              </a:lnSpc>
              <a:buNone/>
            </a:pPr>
            <a:r>
              <a:rPr lang="en-US" sz="4860" dirty="0">
                <a:solidFill>
                  <a:srgbClr val="60A9FF"/>
                </a:solidFill>
                <a:latin typeface="Roboto Slab" pitchFamily="34" charset="0"/>
                <a:ea typeface="Roboto Slab" pitchFamily="34" charset="-122"/>
                <a:cs typeface="Roboto Slab" pitchFamily="34" charset="-120"/>
              </a:rPr>
              <a:t>Tipos de datos booleanos</a:t>
            </a:r>
            <a:endParaRPr lang="en-US" sz="4860" dirty="0"/>
          </a:p>
        </p:txBody>
      </p:sp>
      <p:sp>
        <p:nvSpPr>
          <p:cNvPr id="6" name="Shape 3"/>
          <p:cNvSpPr/>
          <p:nvPr/>
        </p:nvSpPr>
        <p:spPr>
          <a:xfrm>
            <a:off x="864037" y="3579376"/>
            <a:ext cx="7415927" cy="2212657"/>
          </a:xfrm>
          <a:prstGeom prst="roundRect">
            <a:avLst>
              <a:gd name="adj" fmla="val 6695"/>
            </a:avLst>
          </a:prstGeom>
          <a:solidFill>
            <a:srgbClr val="12161D"/>
          </a:solidFill>
          <a:ln/>
        </p:spPr>
      </p:sp>
      <p:sp>
        <p:nvSpPr>
          <p:cNvPr id="7" name="Text 4"/>
          <p:cNvSpPr/>
          <p:nvPr/>
        </p:nvSpPr>
        <p:spPr>
          <a:xfrm>
            <a:off x="1110853" y="3826193"/>
            <a:ext cx="3086100" cy="385763"/>
          </a:xfrm>
          <a:prstGeom prst="rect">
            <a:avLst/>
          </a:prstGeom>
          <a:noFill/>
          <a:ln/>
        </p:spPr>
        <p:txBody>
          <a:bodyPr wrap="none" rtlCol="0" anchor="t"/>
          <a:lstStyle/>
          <a:p>
            <a:pPr indent="0" marL="0">
              <a:lnSpc>
                <a:spcPts val="3038"/>
              </a:lnSpc>
              <a:buNone/>
            </a:pPr>
            <a:r>
              <a:rPr lang="en-US" sz="2430" dirty="0">
                <a:solidFill>
                  <a:srgbClr val="60A9FF"/>
                </a:solidFill>
                <a:latin typeface="Roboto Slab" pitchFamily="34" charset="0"/>
                <a:ea typeface="Roboto Slab" pitchFamily="34" charset="-122"/>
                <a:cs typeface="Roboto Slab" pitchFamily="34" charset="-120"/>
              </a:rPr>
              <a:t>Booleano (BOOLEAN)</a:t>
            </a:r>
            <a:endParaRPr lang="en-US" sz="2430" dirty="0"/>
          </a:p>
        </p:txBody>
      </p:sp>
      <p:sp>
        <p:nvSpPr>
          <p:cNvPr id="8" name="Text 5"/>
          <p:cNvSpPr/>
          <p:nvPr/>
        </p:nvSpPr>
        <p:spPr>
          <a:xfrm>
            <a:off x="1110853" y="4360069"/>
            <a:ext cx="6922294" cy="1185148"/>
          </a:xfrm>
          <a:prstGeom prst="rect">
            <a:avLst/>
          </a:prstGeom>
          <a:noFill/>
          <a:ln/>
        </p:spPr>
        <p:txBody>
          <a:bodyPr wrap="square" rtlCol="0" anchor="t"/>
          <a:lstStyle/>
          <a:p>
            <a:pPr indent="0" marL="0">
              <a:lnSpc>
                <a:spcPts val="3110"/>
              </a:lnSpc>
              <a:buNone/>
            </a:pPr>
            <a:r>
              <a:rPr lang="en-US" sz="1944" dirty="0">
                <a:solidFill>
                  <a:srgbClr val="D6E5EF"/>
                </a:solidFill>
                <a:latin typeface="Roboto" pitchFamily="34" charset="0"/>
                <a:ea typeface="Roboto" pitchFamily="34" charset="-122"/>
                <a:cs typeface="Roboto" pitchFamily="34" charset="-120"/>
              </a:rPr>
              <a:t>Almacena valores de verdad, representados como TRUE o FALSE, útiles para representar estados como activo/inactivo, correcto/incorrecto o visible/invisible.</a:t>
            </a:r>
            <a:endParaRPr lang="en-US" sz="1944"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1454706"/>
            <a:ext cx="6718102" cy="771525"/>
          </a:xfrm>
          <a:prstGeom prst="rect">
            <a:avLst/>
          </a:prstGeom>
          <a:noFill/>
          <a:ln/>
        </p:spPr>
        <p:txBody>
          <a:bodyPr wrap="none" rtlCol="0" anchor="t"/>
          <a:lstStyle/>
          <a:p>
            <a:pPr indent="0" marL="0">
              <a:lnSpc>
                <a:spcPts val="6075"/>
              </a:lnSpc>
              <a:buNone/>
            </a:pPr>
            <a:r>
              <a:rPr lang="en-US" sz="4860" dirty="0">
                <a:solidFill>
                  <a:srgbClr val="60A9FF"/>
                </a:solidFill>
                <a:latin typeface="Roboto Slab" pitchFamily="34" charset="0"/>
                <a:ea typeface="Roboto Slab" pitchFamily="34" charset="-122"/>
                <a:cs typeface="Roboto Slab" pitchFamily="34" charset="-120"/>
              </a:rPr>
              <a:t>Tipos de datos binarios</a:t>
            </a:r>
            <a:endParaRPr lang="en-US" sz="4860" dirty="0"/>
          </a:p>
        </p:txBody>
      </p:sp>
      <p:sp>
        <p:nvSpPr>
          <p:cNvPr id="6" name="Shape 3"/>
          <p:cNvSpPr/>
          <p:nvPr/>
        </p:nvSpPr>
        <p:spPr>
          <a:xfrm>
            <a:off x="6350437" y="2596515"/>
            <a:ext cx="7415927" cy="1891665"/>
          </a:xfrm>
          <a:prstGeom prst="rect">
            <a:avLst/>
          </a:prstGeom>
          <a:solidFill>
            <a:srgbClr val="12161D"/>
          </a:solidFill>
          <a:ln/>
        </p:spPr>
      </p:sp>
      <p:sp>
        <p:nvSpPr>
          <p:cNvPr id="7" name="Text 4"/>
          <p:cNvSpPr/>
          <p:nvPr/>
        </p:nvSpPr>
        <p:spPr>
          <a:xfrm>
            <a:off x="6597253" y="2752249"/>
            <a:ext cx="3210520" cy="395049"/>
          </a:xfrm>
          <a:prstGeom prst="rect">
            <a:avLst/>
          </a:prstGeom>
          <a:noFill/>
          <a:ln/>
        </p:spPr>
        <p:txBody>
          <a:bodyPr wrap="none" rtlCol="0" anchor="t"/>
          <a:lstStyle/>
          <a:p>
            <a:pPr indent="0" marL="0">
              <a:lnSpc>
                <a:spcPts val="3110"/>
              </a:lnSpc>
              <a:buNone/>
            </a:pPr>
            <a:r>
              <a:rPr lang="en-US" sz="1944" dirty="0">
                <a:solidFill>
                  <a:srgbClr val="D6E5EF"/>
                </a:solidFill>
                <a:latin typeface="Roboto" pitchFamily="34" charset="0"/>
                <a:ea typeface="Roboto" pitchFamily="34" charset="-122"/>
                <a:cs typeface="Roboto" pitchFamily="34" charset="-120"/>
              </a:rPr>
              <a:t>BLOB (Binary Large Object)</a:t>
            </a:r>
            <a:endParaRPr lang="en-US" sz="1944" dirty="0"/>
          </a:p>
        </p:txBody>
      </p:sp>
      <p:sp>
        <p:nvSpPr>
          <p:cNvPr id="8" name="Text 5"/>
          <p:cNvSpPr/>
          <p:nvPr/>
        </p:nvSpPr>
        <p:spPr>
          <a:xfrm>
            <a:off x="10309027" y="2752249"/>
            <a:ext cx="3210520" cy="1580198"/>
          </a:xfrm>
          <a:prstGeom prst="rect">
            <a:avLst/>
          </a:prstGeom>
          <a:noFill/>
          <a:ln/>
        </p:spPr>
        <p:txBody>
          <a:bodyPr wrap="square" rtlCol="0" anchor="t"/>
          <a:lstStyle/>
          <a:p>
            <a:pPr indent="0" marL="0">
              <a:lnSpc>
                <a:spcPts val="3110"/>
              </a:lnSpc>
              <a:buNone/>
            </a:pPr>
            <a:r>
              <a:rPr lang="en-US" sz="1944" dirty="0">
                <a:solidFill>
                  <a:srgbClr val="D6E5EF"/>
                </a:solidFill>
                <a:latin typeface="Roboto" pitchFamily="34" charset="0"/>
                <a:ea typeface="Roboto" pitchFamily="34" charset="-122"/>
                <a:cs typeface="Roboto" pitchFamily="34" charset="-120"/>
              </a:rPr>
              <a:t>Almacena archivos binarios de gran tamaño, como imágenes, documentos o archivos multimedia.</a:t>
            </a:r>
            <a:endParaRPr lang="en-US" sz="1944" dirty="0"/>
          </a:p>
        </p:txBody>
      </p:sp>
      <p:sp>
        <p:nvSpPr>
          <p:cNvPr id="9" name="Text 6"/>
          <p:cNvSpPr/>
          <p:nvPr/>
        </p:nvSpPr>
        <p:spPr>
          <a:xfrm>
            <a:off x="6597253" y="4643914"/>
            <a:ext cx="3210520" cy="395049"/>
          </a:xfrm>
          <a:prstGeom prst="rect">
            <a:avLst/>
          </a:prstGeom>
          <a:noFill/>
          <a:ln/>
        </p:spPr>
        <p:txBody>
          <a:bodyPr wrap="none" rtlCol="0" anchor="t"/>
          <a:lstStyle/>
          <a:p>
            <a:pPr indent="0" marL="0">
              <a:lnSpc>
                <a:spcPts val="3110"/>
              </a:lnSpc>
              <a:buNone/>
            </a:pPr>
            <a:r>
              <a:rPr lang="en-US" sz="1944" dirty="0">
                <a:solidFill>
                  <a:srgbClr val="D6E5EF"/>
                </a:solidFill>
                <a:latin typeface="Roboto" pitchFamily="34" charset="0"/>
                <a:ea typeface="Roboto" pitchFamily="34" charset="-122"/>
                <a:cs typeface="Roboto" pitchFamily="34" charset="-120"/>
              </a:rPr>
              <a:t>VARBINARY</a:t>
            </a:r>
            <a:endParaRPr lang="en-US" sz="1944" dirty="0"/>
          </a:p>
        </p:txBody>
      </p:sp>
      <p:sp>
        <p:nvSpPr>
          <p:cNvPr id="10" name="Text 7"/>
          <p:cNvSpPr/>
          <p:nvPr/>
        </p:nvSpPr>
        <p:spPr>
          <a:xfrm>
            <a:off x="10309027" y="4643914"/>
            <a:ext cx="3210520" cy="1975247"/>
          </a:xfrm>
          <a:prstGeom prst="rect">
            <a:avLst/>
          </a:prstGeom>
          <a:noFill/>
          <a:ln/>
        </p:spPr>
        <p:txBody>
          <a:bodyPr wrap="square" rtlCol="0" anchor="t"/>
          <a:lstStyle/>
          <a:p>
            <a:pPr indent="0" marL="0">
              <a:lnSpc>
                <a:spcPts val="3110"/>
              </a:lnSpc>
              <a:buNone/>
            </a:pPr>
            <a:r>
              <a:rPr lang="en-US" sz="1944" dirty="0">
                <a:solidFill>
                  <a:srgbClr val="D6E5EF"/>
                </a:solidFill>
                <a:latin typeface="Roboto" pitchFamily="34" charset="0"/>
                <a:ea typeface="Roboto" pitchFamily="34" charset="-122"/>
                <a:cs typeface="Roboto" pitchFamily="34" charset="-120"/>
              </a:rPr>
              <a:t>Similar a BLOB, pero con una longitud variable, flexible para almacenar archivos binarios de diferentes tamaños.</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324017"/>
          </a:xfrm>
          <a:prstGeom prst="rect">
            <a:avLst/>
          </a:prstGeom>
          <a:solidFill>
            <a:srgbClr val="202733"/>
          </a:solidFill>
          <a:ln/>
        </p:spPr>
      </p:sp>
      <p:pic>
        <p:nvPicPr>
          <p:cNvPr id="4" name="Image 0" descr="preencoded.png">    </p:cNvPr>
          <p:cNvPicPr>
            <a:picLocks noChangeAspect="1"/>
          </p:cNvPicPr>
          <p:nvPr/>
        </p:nvPicPr>
        <p:blipFill>
          <a:blip r:embed="rId1"/>
          <a:stretch>
            <a:fillRect/>
          </a:stretch>
        </p:blipFill>
        <p:spPr>
          <a:xfrm>
            <a:off x="9144000" y="0"/>
            <a:ext cx="5486400" cy="8324017"/>
          </a:xfrm>
          <a:prstGeom prst="rect">
            <a:avLst/>
          </a:prstGeom>
        </p:spPr>
      </p:pic>
      <p:sp>
        <p:nvSpPr>
          <p:cNvPr id="5" name="Text 2"/>
          <p:cNvSpPr/>
          <p:nvPr/>
        </p:nvSpPr>
        <p:spPr>
          <a:xfrm>
            <a:off x="604837" y="475178"/>
            <a:ext cx="5137785" cy="540068"/>
          </a:xfrm>
          <a:prstGeom prst="rect">
            <a:avLst/>
          </a:prstGeom>
          <a:noFill/>
          <a:ln/>
        </p:spPr>
        <p:txBody>
          <a:bodyPr wrap="none" rtlCol="0" anchor="t"/>
          <a:lstStyle/>
          <a:p>
            <a:pPr indent="0" marL="0">
              <a:lnSpc>
                <a:spcPts val="4253"/>
              </a:lnSpc>
              <a:buNone/>
            </a:pPr>
            <a:r>
              <a:rPr lang="en-US" sz="3402" dirty="0">
                <a:solidFill>
                  <a:srgbClr val="60A9FF"/>
                </a:solidFill>
                <a:latin typeface="Roboto Slab" pitchFamily="34" charset="0"/>
                <a:ea typeface="Roboto Slab" pitchFamily="34" charset="-122"/>
                <a:cs typeface="Roboto Slab" pitchFamily="34" charset="-120"/>
              </a:rPr>
              <a:t>Tipos de datos especiales</a:t>
            </a:r>
            <a:endParaRPr lang="en-US" sz="3402" dirty="0"/>
          </a:p>
        </p:txBody>
      </p:sp>
      <p:pic>
        <p:nvPicPr>
          <p:cNvPr id="6" name="Image 1" descr="preencoded.png">    </p:cNvPr>
          <p:cNvPicPr>
            <a:picLocks noChangeAspect="1"/>
          </p:cNvPicPr>
          <p:nvPr/>
        </p:nvPicPr>
        <p:blipFill>
          <a:blip r:embed="rId2"/>
          <a:stretch>
            <a:fillRect/>
          </a:stretch>
        </p:blipFill>
        <p:spPr>
          <a:xfrm>
            <a:off x="604837" y="1274445"/>
            <a:ext cx="431959" cy="431959"/>
          </a:xfrm>
          <a:prstGeom prst="rect">
            <a:avLst/>
          </a:prstGeom>
        </p:spPr>
      </p:pic>
      <p:sp>
        <p:nvSpPr>
          <p:cNvPr id="7" name="Text 3"/>
          <p:cNvSpPr/>
          <p:nvPr/>
        </p:nvSpPr>
        <p:spPr>
          <a:xfrm>
            <a:off x="604837" y="1879163"/>
            <a:ext cx="3247787"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Clave principal (PRIMARY KEY)</a:t>
            </a:r>
            <a:endParaRPr lang="en-US" sz="1701" dirty="0"/>
          </a:p>
        </p:txBody>
      </p:sp>
      <p:sp>
        <p:nvSpPr>
          <p:cNvPr id="8" name="Text 4"/>
          <p:cNvSpPr/>
          <p:nvPr/>
        </p:nvSpPr>
        <p:spPr>
          <a:xfrm>
            <a:off x="604837" y="2252663"/>
            <a:ext cx="7934325" cy="276582"/>
          </a:xfrm>
          <a:prstGeom prst="rect">
            <a:avLst/>
          </a:prstGeom>
          <a:noFill/>
          <a:ln/>
        </p:spPr>
        <p:txBody>
          <a:bodyPr wrap="non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Identifica de forma única cada fila en una tabla, asegurando la integridad de los datos.</a:t>
            </a:r>
            <a:endParaRPr lang="en-US" sz="1361" dirty="0"/>
          </a:p>
        </p:txBody>
      </p:sp>
      <p:pic>
        <p:nvPicPr>
          <p:cNvPr id="9" name="Image 2" descr="preencoded.png">    </p:cNvPr>
          <p:cNvPicPr>
            <a:picLocks noChangeAspect="1"/>
          </p:cNvPicPr>
          <p:nvPr/>
        </p:nvPicPr>
        <p:blipFill>
          <a:blip r:embed="rId3"/>
          <a:stretch>
            <a:fillRect/>
          </a:stretch>
        </p:blipFill>
        <p:spPr>
          <a:xfrm>
            <a:off x="604837" y="3047643"/>
            <a:ext cx="431959" cy="431959"/>
          </a:xfrm>
          <a:prstGeom prst="rect">
            <a:avLst/>
          </a:prstGeom>
        </p:spPr>
      </p:pic>
      <p:sp>
        <p:nvSpPr>
          <p:cNvPr id="10" name="Text 5"/>
          <p:cNvSpPr/>
          <p:nvPr/>
        </p:nvSpPr>
        <p:spPr>
          <a:xfrm>
            <a:off x="604837" y="3652361"/>
            <a:ext cx="3022640"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Clave foránea (FOREIGN KEY)</a:t>
            </a:r>
            <a:endParaRPr lang="en-US" sz="1701" dirty="0"/>
          </a:p>
        </p:txBody>
      </p:sp>
      <p:sp>
        <p:nvSpPr>
          <p:cNvPr id="11" name="Text 6"/>
          <p:cNvSpPr/>
          <p:nvPr/>
        </p:nvSpPr>
        <p:spPr>
          <a:xfrm>
            <a:off x="604837" y="4025860"/>
            <a:ext cx="7934325" cy="276582"/>
          </a:xfrm>
          <a:prstGeom prst="rect">
            <a:avLst/>
          </a:prstGeom>
          <a:noFill/>
          <a:ln/>
        </p:spPr>
        <p:txBody>
          <a:bodyPr wrap="non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Establece una relación entre dos tablas, vinculando filas en una tabla con filas en otra.</a:t>
            </a:r>
            <a:endParaRPr lang="en-US" sz="1361" dirty="0"/>
          </a:p>
        </p:txBody>
      </p:sp>
      <p:pic>
        <p:nvPicPr>
          <p:cNvPr id="12" name="Image 3" descr="preencoded.png">    </p:cNvPr>
          <p:cNvPicPr>
            <a:picLocks noChangeAspect="1"/>
          </p:cNvPicPr>
          <p:nvPr/>
        </p:nvPicPr>
        <p:blipFill>
          <a:blip r:embed="rId4"/>
          <a:stretch>
            <a:fillRect/>
          </a:stretch>
        </p:blipFill>
        <p:spPr>
          <a:xfrm>
            <a:off x="604837" y="4820841"/>
            <a:ext cx="431959" cy="431959"/>
          </a:xfrm>
          <a:prstGeom prst="rect">
            <a:avLst/>
          </a:prstGeom>
        </p:spPr>
      </p:pic>
      <p:sp>
        <p:nvSpPr>
          <p:cNvPr id="13" name="Text 7"/>
          <p:cNvSpPr/>
          <p:nvPr/>
        </p:nvSpPr>
        <p:spPr>
          <a:xfrm>
            <a:off x="604837" y="5425559"/>
            <a:ext cx="2160270"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Único (UNIQUE)</a:t>
            </a:r>
            <a:endParaRPr lang="en-US" sz="1701" dirty="0"/>
          </a:p>
        </p:txBody>
      </p:sp>
      <p:sp>
        <p:nvSpPr>
          <p:cNvPr id="14" name="Text 8"/>
          <p:cNvSpPr/>
          <p:nvPr/>
        </p:nvSpPr>
        <p:spPr>
          <a:xfrm>
            <a:off x="604837" y="5799058"/>
            <a:ext cx="7934325" cy="276582"/>
          </a:xfrm>
          <a:prstGeom prst="rect">
            <a:avLst/>
          </a:prstGeom>
          <a:noFill/>
          <a:ln/>
        </p:spPr>
        <p:txBody>
          <a:bodyPr wrap="non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Garantiza que todos los valores en una columna sean únicos, evitando duplicados.</a:t>
            </a:r>
            <a:endParaRPr lang="en-US" sz="1361" dirty="0"/>
          </a:p>
        </p:txBody>
      </p:sp>
      <p:pic>
        <p:nvPicPr>
          <p:cNvPr id="15" name="Image 4" descr="preencoded.png">    </p:cNvPr>
          <p:cNvPicPr>
            <a:picLocks noChangeAspect="1"/>
          </p:cNvPicPr>
          <p:nvPr/>
        </p:nvPicPr>
        <p:blipFill>
          <a:blip r:embed="rId5"/>
          <a:stretch>
            <a:fillRect/>
          </a:stretch>
        </p:blipFill>
        <p:spPr>
          <a:xfrm>
            <a:off x="604837" y="6594038"/>
            <a:ext cx="431959" cy="431959"/>
          </a:xfrm>
          <a:prstGeom prst="rect">
            <a:avLst/>
          </a:prstGeom>
        </p:spPr>
      </p:pic>
      <p:sp>
        <p:nvSpPr>
          <p:cNvPr id="16" name="Text 9"/>
          <p:cNvSpPr/>
          <p:nvPr/>
        </p:nvSpPr>
        <p:spPr>
          <a:xfrm>
            <a:off x="604837" y="7198757"/>
            <a:ext cx="2160270"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Índice (INDEX)</a:t>
            </a:r>
            <a:endParaRPr lang="en-US" sz="1701" dirty="0"/>
          </a:p>
        </p:txBody>
      </p:sp>
      <p:sp>
        <p:nvSpPr>
          <p:cNvPr id="17" name="Text 10"/>
          <p:cNvSpPr/>
          <p:nvPr/>
        </p:nvSpPr>
        <p:spPr>
          <a:xfrm>
            <a:off x="604837" y="7572256"/>
            <a:ext cx="7934325" cy="276582"/>
          </a:xfrm>
          <a:prstGeom prst="rect">
            <a:avLst/>
          </a:prstGeom>
          <a:noFill/>
          <a:ln/>
        </p:spPr>
        <p:txBody>
          <a:bodyPr wrap="non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Crea un acceso rápido a los datos, mejorando la velocidad de las consultas.</a:t>
            </a:r>
            <a:endParaRPr lang="en-US" sz="1361" dirty="0"/>
          </a:p>
        </p:txBody>
      </p:sp>
      <p:pic>
        <p:nvPicPr>
          <p:cNvPr id="18"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091238" y="679966"/>
            <a:ext cx="7934325" cy="1080135"/>
          </a:xfrm>
          <a:prstGeom prst="rect">
            <a:avLst/>
          </a:prstGeom>
          <a:noFill/>
          <a:ln/>
        </p:spPr>
        <p:txBody>
          <a:bodyPr wrap="square" rtlCol="0" anchor="t"/>
          <a:lstStyle/>
          <a:p>
            <a:pPr indent="0" marL="0">
              <a:lnSpc>
                <a:spcPts val="4253"/>
              </a:lnSpc>
              <a:buNone/>
            </a:pPr>
            <a:r>
              <a:rPr lang="en-US" sz="3402" dirty="0">
                <a:solidFill>
                  <a:srgbClr val="60A9FF"/>
                </a:solidFill>
                <a:latin typeface="Roboto Slab" pitchFamily="34" charset="0"/>
                <a:ea typeface="Roboto Slab" pitchFamily="34" charset="-122"/>
                <a:cs typeface="Roboto Slab" pitchFamily="34" charset="-120"/>
              </a:rPr>
              <a:t>Consideraciones importantes al elegir tipos de datos</a:t>
            </a:r>
            <a:endParaRPr lang="en-US" sz="3402" dirty="0"/>
          </a:p>
        </p:txBody>
      </p:sp>
      <p:pic>
        <p:nvPicPr>
          <p:cNvPr id="6" name="Image 1" descr="preencoded.png">    </p:cNvPr>
          <p:cNvPicPr>
            <a:picLocks noChangeAspect="1"/>
          </p:cNvPicPr>
          <p:nvPr/>
        </p:nvPicPr>
        <p:blipFill>
          <a:blip r:embed="rId2"/>
          <a:stretch>
            <a:fillRect/>
          </a:stretch>
        </p:blipFill>
        <p:spPr>
          <a:xfrm>
            <a:off x="6091238" y="2019300"/>
            <a:ext cx="864037" cy="1382554"/>
          </a:xfrm>
          <a:prstGeom prst="rect">
            <a:avLst/>
          </a:prstGeom>
        </p:spPr>
      </p:pic>
      <p:sp>
        <p:nvSpPr>
          <p:cNvPr id="7" name="Text 3"/>
          <p:cNvSpPr/>
          <p:nvPr/>
        </p:nvSpPr>
        <p:spPr>
          <a:xfrm>
            <a:off x="7214473" y="2192060"/>
            <a:ext cx="2160270"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Tipo de dato correcto</a:t>
            </a:r>
            <a:endParaRPr lang="en-US" sz="1701" dirty="0"/>
          </a:p>
        </p:txBody>
      </p:sp>
      <p:sp>
        <p:nvSpPr>
          <p:cNvPr id="8" name="Text 4"/>
          <p:cNvSpPr/>
          <p:nvPr/>
        </p:nvSpPr>
        <p:spPr>
          <a:xfrm>
            <a:off x="7214473" y="2565559"/>
            <a:ext cx="6811089" cy="553164"/>
          </a:xfrm>
          <a:prstGeom prst="rect">
            <a:avLst/>
          </a:prstGeom>
          <a:noFill/>
          <a:ln/>
        </p:spPr>
        <p:txBody>
          <a:bodyPr wrap="squar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Elegir el tipo de dato que mejor represente los valores que se almacenarán en la columna.</a:t>
            </a:r>
            <a:endParaRPr lang="en-US" sz="1361" dirty="0"/>
          </a:p>
        </p:txBody>
      </p:sp>
      <p:pic>
        <p:nvPicPr>
          <p:cNvPr id="9" name="Image 2" descr="preencoded.png">    </p:cNvPr>
          <p:cNvPicPr>
            <a:picLocks noChangeAspect="1"/>
          </p:cNvPicPr>
          <p:nvPr/>
        </p:nvPicPr>
        <p:blipFill>
          <a:blip r:embed="rId3"/>
          <a:stretch>
            <a:fillRect/>
          </a:stretch>
        </p:blipFill>
        <p:spPr>
          <a:xfrm>
            <a:off x="6091238" y="3401854"/>
            <a:ext cx="864037" cy="1382554"/>
          </a:xfrm>
          <a:prstGeom prst="rect">
            <a:avLst/>
          </a:prstGeom>
        </p:spPr>
      </p:pic>
      <p:sp>
        <p:nvSpPr>
          <p:cNvPr id="10" name="Text 5"/>
          <p:cNvSpPr/>
          <p:nvPr/>
        </p:nvSpPr>
        <p:spPr>
          <a:xfrm>
            <a:off x="7214473" y="3574613"/>
            <a:ext cx="2861667"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Espacio de almacenamiento</a:t>
            </a:r>
            <a:endParaRPr lang="en-US" sz="1701" dirty="0"/>
          </a:p>
        </p:txBody>
      </p:sp>
      <p:sp>
        <p:nvSpPr>
          <p:cNvPr id="11" name="Text 6"/>
          <p:cNvSpPr/>
          <p:nvPr/>
        </p:nvSpPr>
        <p:spPr>
          <a:xfrm>
            <a:off x="7214473" y="3948113"/>
            <a:ext cx="6811089" cy="276582"/>
          </a:xfrm>
          <a:prstGeom prst="rect">
            <a:avLst/>
          </a:prstGeom>
          <a:noFill/>
          <a:ln/>
        </p:spPr>
        <p:txBody>
          <a:bodyPr wrap="non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Considerar el tamaño de los datos y la cantidad de espacio que se utilizará.</a:t>
            </a:r>
            <a:endParaRPr lang="en-US" sz="1361" dirty="0"/>
          </a:p>
        </p:txBody>
      </p:sp>
      <p:pic>
        <p:nvPicPr>
          <p:cNvPr id="12" name="Image 3" descr="preencoded.png">    </p:cNvPr>
          <p:cNvPicPr>
            <a:picLocks noChangeAspect="1"/>
          </p:cNvPicPr>
          <p:nvPr/>
        </p:nvPicPr>
        <p:blipFill>
          <a:blip r:embed="rId4"/>
          <a:stretch>
            <a:fillRect/>
          </a:stretch>
        </p:blipFill>
        <p:spPr>
          <a:xfrm>
            <a:off x="6091238" y="4784408"/>
            <a:ext cx="864037" cy="1382554"/>
          </a:xfrm>
          <a:prstGeom prst="rect">
            <a:avLst/>
          </a:prstGeom>
        </p:spPr>
      </p:pic>
      <p:sp>
        <p:nvSpPr>
          <p:cNvPr id="13" name="Text 7"/>
          <p:cNvSpPr/>
          <p:nvPr/>
        </p:nvSpPr>
        <p:spPr>
          <a:xfrm>
            <a:off x="7214473" y="4957167"/>
            <a:ext cx="2999422"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Rendimiento de las consultas</a:t>
            </a:r>
            <a:endParaRPr lang="en-US" sz="1701" dirty="0"/>
          </a:p>
        </p:txBody>
      </p:sp>
      <p:sp>
        <p:nvSpPr>
          <p:cNvPr id="14" name="Text 8"/>
          <p:cNvSpPr/>
          <p:nvPr/>
        </p:nvSpPr>
        <p:spPr>
          <a:xfrm>
            <a:off x="7214473" y="5330666"/>
            <a:ext cx="6811089" cy="276582"/>
          </a:xfrm>
          <a:prstGeom prst="rect">
            <a:avLst/>
          </a:prstGeom>
          <a:noFill/>
          <a:ln/>
        </p:spPr>
        <p:txBody>
          <a:bodyPr wrap="non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Seleccionar tipos de datos que optimizan el rendimiento de las consultas.</a:t>
            </a:r>
            <a:endParaRPr lang="en-US" sz="1361" dirty="0"/>
          </a:p>
        </p:txBody>
      </p:sp>
      <p:pic>
        <p:nvPicPr>
          <p:cNvPr id="15" name="Image 4" descr="preencoded.png">    </p:cNvPr>
          <p:cNvPicPr>
            <a:picLocks noChangeAspect="1"/>
          </p:cNvPicPr>
          <p:nvPr/>
        </p:nvPicPr>
        <p:blipFill>
          <a:blip r:embed="rId5"/>
          <a:stretch>
            <a:fillRect/>
          </a:stretch>
        </p:blipFill>
        <p:spPr>
          <a:xfrm>
            <a:off x="6091238" y="6166961"/>
            <a:ext cx="864037" cy="1382554"/>
          </a:xfrm>
          <a:prstGeom prst="rect">
            <a:avLst/>
          </a:prstGeom>
        </p:spPr>
      </p:pic>
      <p:sp>
        <p:nvSpPr>
          <p:cNvPr id="16" name="Text 9"/>
          <p:cNvSpPr/>
          <p:nvPr/>
        </p:nvSpPr>
        <p:spPr>
          <a:xfrm>
            <a:off x="7214473" y="6339721"/>
            <a:ext cx="2300288" cy="269915"/>
          </a:xfrm>
          <a:prstGeom prst="rect">
            <a:avLst/>
          </a:prstGeom>
          <a:noFill/>
          <a:ln/>
        </p:spPr>
        <p:txBody>
          <a:bodyPr wrap="none" rtlCol="0" anchor="t"/>
          <a:lstStyle/>
          <a:p>
            <a:pPr algn="l" indent="0" marL="0">
              <a:lnSpc>
                <a:spcPts val="2126"/>
              </a:lnSpc>
              <a:buNone/>
            </a:pPr>
            <a:r>
              <a:rPr lang="en-US" sz="1701" dirty="0">
                <a:solidFill>
                  <a:srgbClr val="60A9FF"/>
                </a:solidFill>
                <a:latin typeface="Roboto Slab" pitchFamily="34" charset="0"/>
                <a:ea typeface="Roboto Slab" pitchFamily="34" charset="-122"/>
                <a:cs typeface="Roboto Slab" pitchFamily="34" charset="-120"/>
              </a:rPr>
              <a:t>Integridad de los datos</a:t>
            </a:r>
            <a:endParaRPr lang="en-US" sz="1701" dirty="0"/>
          </a:p>
        </p:txBody>
      </p:sp>
      <p:sp>
        <p:nvSpPr>
          <p:cNvPr id="17" name="Text 10"/>
          <p:cNvSpPr/>
          <p:nvPr/>
        </p:nvSpPr>
        <p:spPr>
          <a:xfrm>
            <a:off x="7214473" y="6713220"/>
            <a:ext cx="6811089" cy="276582"/>
          </a:xfrm>
          <a:prstGeom prst="rect">
            <a:avLst/>
          </a:prstGeom>
          <a:noFill/>
          <a:ln/>
        </p:spPr>
        <p:txBody>
          <a:bodyPr wrap="none" rtlCol="0" anchor="t"/>
          <a:lstStyle/>
          <a:p>
            <a:pPr algn="l" indent="0" marL="0">
              <a:lnSpc>
                <a:spcPts val="2177"/>
              </a:lnSpc>
              <a:buNone/>
            </a:pPr>
            <a:r>
              <a:rPr lang="en-US" sz="1361" dirty="0">
                <a:solidFill>
                  <a:srgbClr val="D6E5EF"/>
                </a:solidFill>
                <a:latin typeface="Roboto" pitchFamily="34" charset="0"/>
                <a:ea typeface="Roboto" pitchFamily="34" charset="-122"/>
                <a:cs typeface="Roboto" pitchFamily="34" charset="-120"/>
              </a:rPr>
              <a:t>Utilizar tipos de datos que aseguren la precisión y la validez de los datos.</a:t>
            </a:r>
            <a:endParaRPr lang="en-US" sz="1361" dirty="0"/>
          </a:p>
        </p:txBody>
      </p:sp>
      <p:pic>
        <p:nvPicPr>
          <p:cNvPr id="18"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2024-07-06T22:04:34Z</dcterms:created>
  <dcterms:modified xsi:type="dcterms:W3CDTF">2024-07-06T22:04:34Z</dcterms:modified>
</cp:coreProperties>
</file>